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3" r:id="rId8"/>
    <p:sldId id="262" r:id="rId9"/>
    <p:sldId id="264" r:id="rId10"/>
    <p:sldId id="265" r:id="rId11"/>
    <p:sldId id="266" r:id="rId12"/>
    <p:sldId id="267" r:id="rId13"/>
    <p:sldId id="285" r:id="rId14"/>
    <p:sldId id="268" r:id="rId15"/>
    <p:sldId id="269" r:id="rId16"/>
    <p:sldId id="271" r:id="rId17"/>
    <p:sldId id="270" r:id="rId18"/>
    <p:sldId id="273" r:id="rId19"/>
    <p:sldId id="274" r:id="rId20"/>
    <p:sldId id="272" r:id="rId21"/>
    <p:sldId id="275" r:id="rId22"/>
    <p:sldId id="276" r:id="rId23"/>
    <p:sldId id="278" r:id="rId24"/>
    <p:sldId id="277" r:id="rId25"/>
    <p:sldId id="279" r:id="rId26"/>
    <p:sldId id="280" r:id="rId27"/>
    <p:sldId id="281" r:id="rId28"/>
    <p:sldId id="282" r:id="rId29"/>
    <p:sldId id="283" r:id="rId30"/>
    <p:sldId id="284" r:id="rId31"/>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F6A5388F-E77F-40AD-97D0-90E16EE7DF85}" type="slidenum">
              <a:rPr lang="en-NZ"/>
              <a:pPr/>
              <a:t>‹#›</a:t>
            </a:fld>
            <a:endParaRPr lang="en-NZ"/>
          </a:p>
        </p:txBody>
      </p:sp>
    </p:spTree>
    <p:extLst>
      <p:ext uri="{BB962C8B-B14F-4D97-AF65-F5344CB8AC3E}">
        <p14:creationId xmlns:p14="http://schemas.microsoft.com/office/powerpoint/2010/main" val="104859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08435F85-4A34-4096-824D-91EC310E4F07}" type="slidenum">
              <a:rPr lang="en-NZ"/>
              <a:pPr/>
              <a:t>‹#›</a:t>
            </a:fld>
            <a:endParaRPr lang="en-NZ"/>
          </a:p>
        </p:txBody>
      </p:sp>
    </p:spTree>
    <p:extLst>
      <p:ext uri="{BB962C8B-B14F-4D97-AF65-F5344CB8AC3E}">
        <p14:creationId xmlns:p14="http://schemas.microsoft.com/office/powerpoint/2010/main" val="35218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D0F92BE9-EB4F-43AA-B6D4-574C686E8DA0}" type="slidenum">
              <a:rPr lang="en-NZ"/>
              <a:pPr/>
              <a:t>‹#›</a:t>
            </a:fld>
            <a:endParaRPr lang="en-NZ"/>
          </a:p>
        </p:txBody>
      </p:sp>
    </p:spTree>
    <p:extLst>
      <p:ext uri="{BB962C8B-B14F-4D97-AF65-F5344CB8AC3E}">
        <p14:creationId xmlns:p14="http://schemas.microsoft.com/office/powerpoint/2010/main" val="247607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443393E6-461F-404E-A6B8-2241E11DDD41}" type="slidenum">
              <a:rPr lang="en-NZ"/>
              <a:pPr/>
              <a:t>‹#›</a:t>
            </a:fld>
            <a:endParaRPr lang="en-NZ"/>
          </a:p>
        </p:txBody>
      </p:sp>
    </p:spTree>
    <p:extLst>
      <p:ext uri="{BB962C8B-B14F-4D97-AF65-F5344CB8AC3E}">
        <p14:creationId xmlns:p14="http://schemas.microsoft.com/office/powerpoint/2010/main" val="301460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C671AA79-E90C-4820-AB78-B98D1E17FEAF}" type="slidenum">
              <a:rPr lang="en-NZ"/>
              <a:pPr/>
              <a:t>‹#›</a:t>
            </a:fld>
            <a:endParaRPr lang="en-NZ"/>
          </a:p>
        </p:txBody>
      </p:sp>
    </p:spTree>
    <p:extLst>
      <p:ext uri="{BB962C8B-B14F-4D97-AF65-F5344CB8AC3E}">
        <p14:creationId xmlns:p14="http://schemas.microsoft.com/office/powerpoint/2010/main" val="111976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DE757254-8F4D-4F65-9640-218982C511D0}" type="slidenum">
              <a:rPr lang="en-NZ"/>
              <a:pPr/>
              <a:t>‹#›</a:t>
            </a:fld>
            <a:endParaRPr lang="en-NZ"/>
          </a:p>
        </p:txBody>
      </p:sp>
    </p:spTree>
    <p:extLst>
      <p:ext uri="{BB962C8B-B14F-4D97-AF65-F5344CB8AC3E}">
        <p14:creationId xmlns:p14="http://schemas.microsoft.com/office/powerpoint/2010/main" val="313907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endParaRPr lang="en-NZ"/>
          </a:p>
        </p:txBody>
      </p:sp>
      <p:sp>
        <p:nvSpPr>
          <p:cNvPr id="8" name="Footer Placeholder 7"/>
          <p:cNvSpPr>
            <a:spLocks noGrp="1"/>
          </p:cNvSpPr>
          <p:nvPr>
            <p:ph type="ftr" sz="quarter" idx="11"/>
          </p:nvPr>
        </p:nvSpPr>
        <p:spPr/>
        <p:txBody>
          <a:bodyPr/>
          <a:lstStyle>
            <a:lvl1pPr>
              <a:defRPr/>
            </a:lvl1pPr>
          </a:lstStyle>
          <a:p>
            <a:endParaRPr lang="en-NZ"/>
          </a:p>
        </p:txBody>
      </p:sp>
      <p:sp>
        <p:nvSpPr>
          <p:cNvPr id="9" name="Slide Number Placeholder 8"/>
          <p:cNvSpPr>
            <a:spLocks noGrp="1"/>
          </p:cNvSpPr>
          <p:nvPr>
            <p:ph type="sldNum" sz="quarter" idx="12"/>
          </p:nvPr>
        </p:nvSpPr>
        <p:spPr/>
        <p:txBody>
          <a:bodyPr/>
          <a:lstStyle>
            <a:lvl1pPr>
              <a:defRPr/>
            </a:lvl1pPr>
          </a:lstStyle>
          <a:p>
            <a:fld id="{9B354642-304F-470D-B590-C67B62D50CDB}" type="slidenum">
              <a:rPr lang="en-NZ"/>
              <a:pPr/>
              <a:t>‹#›</a:t>
            </a:fld>
            <a:endParaRPr lang="en-NZ"/>
          </a:p>
        </p:txBody>
      </p:sp>
    </p:spTree>
    <p:extLst>
      <p:ext uri="{BB962C8B-B14F-4D97-AF65-F5344CB8AC3E}">
        <p14:creationId xmlns:p14="http://schemas.microsoft.com/office/powerpoint/2010/main" val="408743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NZ"/>
          </a:p>
        </p:txBody>
      </p:sp>
      <p:sp>
        <p:nvSpPr>
          <p:cNvPr id="4" name="Footer Placeholder 3"/>
          <p:cNvSpPr>
            <a:spLocks noGrp="1"/>
          </p:cNvSpPr>
          <p:nvPr>
            <p:ph type="ftr" sz="quarter" idx="11"/>
          </p:nvPr>
        </p:nvSpPr>
        <p:spPr/>
        <p:txBody>
          <a:bodyPr/>
          <a:lstStyle>
            <a:lvl1pPr>
              <a:defRPr/>
            </a:lvl1pPr>
          </a:lstStyle>
          <a:p>
            <a:endParaRPr lang="en-NZ"/>
          </a:p>
        </p:txBody>
      </p:sp>
      <p:sp>
        <p:nvSpPr>
          <p:cNvPr id="5" name="Slide Number Placeholder 4"/>
          <p:cNvSpPr>
            <a:spLocks noGrp="1"/>
          </p:cNvSpPr>
          <p:nvPr>
            <p:ph type="sldNum" sz="quarter" idx="12"/>
          </p:nvPr>
        </p:nvSpPr>
        <p:spPr/>
        <p:txBody>
          <a:bodyPr/>
          <a:lstStyle>
            <a:lvl1pPr>
              <a:defRPr/>
            </a:lvl1pPr>
          </a:lstStyle>
          <a:p>
            <a:fld id="{F1BB7F16-01F1-41E0-9BE7-49E04AC830AE}" type="slidenum">
              <a:rPr lang="en-NZ"/>
              <a:pPr/>
              <a:t>‹#›</a:t>
            </a:fld>
            <a:endParaRPr lang="en-NZ"/>
          </a:p>
        </p:txBody>
      </p:sp>
    </p:spTree>
    <p:extLst>
      <p:ext uri="{BB962C8B-B14F-4D97-AF65-F5344CB8AC3E}">
        <p14:creationId xmlns:p14="http://schemas.microsoft.com/office/powerpoint/2010/main" val="135221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NZ"/>
          </a:p>
        </p:txBody>
      </p:sp>
      <p:sp>
        <p:nvSpPr>
          <p:cNvPr id="3" name="Footer Placeholder 2"/>
          <p:cNvSpPr>
            <a:spLocks noGrp="1"/>
          </p:cNvSpPr>
          <p:nvPr>
            <p:ph type="ftr" sz="quarter" idx="11"/>
          </p:nvPr>
        </p:nvSpPr>
        <p:spPr/>
        <p:txBody>
          <a:bodyPr/>
          <a:lstStyle>
            <a:lvl1pPr>
              <a:defRPr/>
            </a:lvl1pPr>
          </a:lstStyle>
          <a:p>
            <a:endParaRPr lang="en-NZ"/>
          </a:p>
        </p:txBody>
      </p:sp>
      <p:sp>
        <p:nvSpPr>
          <p:cNvPr id="4" name="Slide Number Placeholder 3"/>
          <p:cNvSpPr>
            <a:spLocks noGrp="1"/>
          </p:cNvSpPr>
          <p:nvPr>
            <p:ph type="sldNum" sz="quarter" idx="12"/>
          </p:nvPr>
        </p:nvSpPr>
        <p:spPr/>
        <p:txBody>
          <a:bodyPr/>
          <a:lstStyle>
            <a:lvl1pPr>
              <a:defRPr/>
            </a:lvl1pPr>
          </a:lstStyle>
          <a:p>
            <a:fld id="{22C4A414-280F-4BA6-B6C0-3E847306CCAE}" type="slidenum">
              <a:rPr lang="en-NZ"/>
              <a:pPr/>
              <a:t>‹#›</a:t>
            </a:fld>
            <a:endParaRPr lang="en-NZ"/>
          </a:p>
        </p:txBody>
      </p:sp>
    </p:spTree>
    <p:extLst>
      <p:ext uri="{BB962C8B-B14F-4D97-AF65-F5344CB8AC3E}">
        <p14:creationId xmlns:p14="http://schemas.microsoft.com/office/powerpoint/2010/main" val="165856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1FF90DE6-55FB-42F8-AC77-5BBB6F48DBD1}" type="slidenum">
              <a:rPr lang="en-NZ"/>
              <a:pPr/>
              <a:t>‹#›</a:t>
            </a:fld>
            <a:endParaRPr lang="en-NZ"/>
          </a:p>
        </p:txBody>
      </p:sp>
    </p:spTree>
    <p:extLst>
      <p:ext uri="{BB962C8B-B14F-4D97-AF65-F5344CB8AC3E}">
        <p14:creationId xmlns:p14="http://schemas.microsoft.com/office/powerpoint/2010/main" val="306303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F75592C9-37BF-4262-B0A5-2064FFD9F980}" type="slidenum">
              <a:rPr lang="en-NZ"/>
              <a:pPr/>
              <a:t>‹#›</a:t>
            </a:fld>
            <a:endParaRPr lang="en-NZ"/>
          </a:p>
        </p:txBody>
      </p:sp>
    </p:spTree>
    <p:extLst>
      <p:ext uri="{BB962C8B-B14F-4D97-AF65-F5344CB8AC3E}">
        <p14:creationId xmlns:p14="http://schemas.microsoft.com/office/powerpoint/2010/main" val="80141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8C3D91"/>
            </a:gs>
            <a:gs pos="12000">
              <a:srgbClr val="7005D4"/>
            </a:gs>
            <a:gs pos="30000">
              <a:srgbClr val="181CC7"/>
            </a:gs>
            <a:gs pos="60001">
              <a:srgbClr val="0A128C"/>
            </a:gs>
            <a:gs pos="100000">
              <a:srgbClr val="000000"/>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C4DC192-7B3B-4B0D-9E16-5A5D02A1844A}"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f/f6/Snail_eye_(xndr).jpg"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nimals.nationalgeographic.com/animals/enlarge/mosquito_imag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NZ" sz="6000"/>
              <a:t>Animal Senses</a:t>
            </a:r>
          </a:p>
        </p:txBody>
      </p:sp>
      <p:sp>
        <p:nvSpPr>
          <p:cNvPr id="3" name="Action Button: Forward or Next 2">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NZ"/>
              <a:t>Human inner ear</a:t>
            </a:r>
          </a:p>
        </p:txBody>
      </p:sp>
      <p:pic>
        <p:nvPicPr>
          <p:cNvPr id="28677" name="Picture 5" descr="innerear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00213"/>
            <a:ext cx="6480175" cy="457835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620713"/>
            <a:ext cx="3635375" cy="5505450"/>
          </a:xfrm>
        </p:spPr>
        <p:txBody>
          <a:bodyPr/>
          <a:lstStyle/>
          <a:p>
            <a:pPr>
              <a:buFontTx/>
              <a:buNone/>
            </a:pPr>
            <a:r>
              <a:rPr lang="en-NZ"/>
              <a:t>	Proprioceptors detect stretching in muscles and tendons to let you know where your limbs are.</a:t>
            </a:r>
          </a:p>
        </p:txBody>
      </p:sp>
      <p:pic>
        <p:nvPicPr>
          <p:cNvPr id="29701" name="Picture 5" descr="Propriocep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13" y="188913"/>
            <a:ext cx="5092700" cy="648017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20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NZ"/>
              <a:t>Chemoreceptors</a:t>
            </a:r>
          </a:p>
        </p:txBody>
      </p:sp>
      <p:sp>
        <p:nvSpPr>
          <p:cNvPr id="30723" name="Rectangle 3"/>
          <p:cNvSpPr>
            <a:spLocks noGrp="1" noChangeArrowheads="1"/>
          </p:cNvSpPr>
          <p:nvPr>
            <p:ph type="body" idx="1"/>
          </p:nvPr>
        </p:nvSpPr>
        <p:spPr>
          <a:xfrm>
            <a:off x="457200" y="1268413"/>
            <a:ext cx="8229600" cy="4857750"/>
          </a:xfrm>
        </p:spPr>
        <p:txBody>
          <a:bodyPr/>
          <a:lstStyle/>
          <a:p>
            <a:r>
              <a:rPr lang="en-NZ"/>
              <a:t>Human olfactory organ</a:t>
            </a:r>
          </a:p>
        </p:txBody>
      </p:sp>
      <p:pic>
        <p:nvPicPr>
          <p:cNvPr id="30725" name="Picture 5" descr="sm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989138"/>
            <a:ext cx="5257800" cy="471328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20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Human Taste Receptors</a:t>
            </a:r>
            <a:endParaRPr lang="en-NZ" dirty="0"/>
          </a:p>
        </p:txBody>
      </p:sp>
      <p:sp>
        <p:nvSpPr>
          <p:cNvPr id="3" name="Content Placeholder 2"/>
          <p:cNvSpPr>
            <a:spLocks noGrp="1"/>
          </p:cNvSpPr>
          <p:nvPr>
            <p:ph idx="1"/>
          </p:nvPr>
        </p:nvSpPr>
        <p:spPr/>
        <p:txBody>
          <a:bodyPr/>
          <a:lstStyle/>
          <a:p>
            <a:r>
              <a:rPr lang="en-NZ" dirty="0" smtClean="0"/>
              <a:t>The following slide shows what was once thought to be </a:t>
            </a:r>
            <a:r>
              <a:rPr lang="en-NZ" smtClean="0"/>
              <a:t>the main </a:t>
            </a:r>
            <a:r>
              <a:rPr lang="en-NZ" dirty="0" smtClean="0"/>
              <a:t>areas where we detect the 4 main tastes. This is now considered to be inaccurate. We have taste buds all over out tongues to detect all of these tastes as well as another taste called umami which is described as “meaty” or “</a:t>
            </a:r>
            <a:r>
              <a:rPr lang="en-NZ" dirty="0" err="1" smtClean="0"/>
              <a:t>brothy</a:t>
            </a:r>
            <a:r>
              <a:rPr lang="en-NZ" dirty="0" smtClean="0"/>
              <a:t>”.</a:t>
            </a:r>
            <a:endParaRPr lang="en-NZ" dirty="0"/>
          </a:p>
        </p:txBody>
      </p:sp>
    </p:spTree>
    <p:extLst>
      <p:ext uri="{BB962C8B-B14F-4D97-AF65-F5344CB8AC3E}">
        <p14:creationId xmlns:p14="http://schemas.microsoft.com/office/powerpoint/2010/main" val="366970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6119812" cy="530860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p:txBody>
          <a:bodyPr/>
          <a:lstStyle/>
          <a:p>
            <a:r>
              <a:rPr lang="en-NZ"/>
              <a:t>Human taste</a:t>
            </a:r>
          </a:p>
        </p:txBody>
      </p:sp>
      <p:sp>
        <p:nvSpPr>
          <p:cNvPr id="31750" name="AutoShape 6"/>
          <p:cNvSpPr>
            <a:spLocks noChangeArrowheads="1"/>
          </p:cNvSpPr>
          <p:nvPr/>
        </p:nvSpPr>
        <p:spPr bwMode="auto">
          <a:xfrm>
            <a:off x="3706813" y="3049588"/>
            <a:ext cx="1657350" cy="503237"/>
          </a:xfrm>
          <a:prstGeom prst="roundRect">
            <a:avLst>
              <a:gd name="adj" fmla="val 16667"/>
            </a:avLst>
          </a:prstGeom>
          <a:solidFill>
            <a:schemeClr val="accent1">
              <a:alpha val="47000"/>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sz="3200" b="1"/>
              <a:t>Bitter</a:t>
            </a:r>
          </a:p>
        </p:txBody>
      </p:sp>
      <p:sp>
        <p:nvSpPr>
          <p:cNvPr id="31752" name="AutoShape 8"/>
          <p:cNvSpPr>
            <a:spLocks noChangeArrowheads="1"/>
          </p:cNvSpPr>
          <p:nvPr/>
        </p:nvSpPr>
        <p:spPr bwMode="auto">
          <a:xfrm>
            <a:off x="3706813" y="5641975"/>
            <a:ext cx="1657350" cy="503238"/>
          </a:xfrm>
          <a:prstGeom prst="roundRect">
            <a:avLst>
              <a:gd name="adj" fmla="val 16667"/>
            </a:avLst>
          </a:prstGeom>
          <a:solidFill>
            <a:schemeClr val="accent1">
              <a:alpha val="47000"/>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sz="3200" b="1"/>
              <a:t>Sweet</a:t>
            </a:r>
          </a:p>
        </p:txBody>
      </p:sp>
      <p:sp>
        <p:nvSpPr>
          <p:cNvPr id="31753" name="AutoShape 9"/>
          <p:cNvSpPr>
            <a:spLocks noChangeArrowheads="1"/>
          </p:cNvSpPr>
          <p:nvPr/>
        </p:nvSpPr>
        <p:spPr bwMode="auto">
          <a:xfrm rot="5400000">
            <a:off x="4569619" y="4490244"/>
            <a:ext cx="1657350" cy="503238"/>
          </a:xfrm>
          <a:prstGeom prst="roundRect">
            <a:avLst>
              <a:gd name="adj" fmla="val 16667"/>
            </a:avLst>
          </a:prstGeom>
          <a:solidFill>
            <a:schemeClr val="accent1">
              <a:alpha val="47000"/>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sz="3200" b="1"/>
              <a:t>Sour</a:t>
            </a:r>
          </a:p>
        </p:txBody>
      </p:sp>
      <p:sp>
        <p:nvSpPr>
          <p:cNvPr id="31754" name="AutoShape 10"/>
          <p:cNvSpPr>
            <a:spLocks noChangeArrowheads="1"/>
          </p:cNvSpPr>
          <p:nvPr/>
        </p:nvSpPr>
        <p:spPr bwMode="auto">
          <a:xfrm rot="16200000">
            <a:off x="2626519" y="4510881"/>
            <a:ext cx="1657350" cy="503238"/>
          </a:xfrm>
          <a:prstGeom prst="roundRect">
            <a:avLst>
              <a:gd name="adj" fmla="val 16667"/>
            </a:avLst>
          </a:prstGeom>
          <a:solidFill>
            <a:schemeClr val="accent1">
              <a:alpha val="47000"/>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sz="3200" b="1"/>
              <a:t>Sour</a:t>
            </a:r>
          </a:p>
        </p:txBody>
      </p:sp>
      <p:sp>
        <p:nvSpPr>
          <p:cNvPr id="31755" name="AutoShape 11"/>
          <p:cNvSpPr>
            <a:spLocks noChangeArrowheads="1"/>
          </p:cNvSpPr>
          <p:nvPr/>
        </p:nvSpPr>
        <p:spPr bwMode="auto">
          <a:xfrm>
            <a:off x="4859338" y="5353050"/>
            <a:ext cx="792162" cy="503238"/>
          </a:xfrm>
          <a:prstGeom prst="roundRect">
            <a:avLst>
              <a:gd name="adj" fmla="val 16667"/>
            </a:avLst>
          </a:prstGeom>
          <a:solidFill>
            <a:schemeClr val="accent1">
              <a:alpha val="47000"/>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sz="3200" b="1"/>
              <a:t>Salt</a:t>
            </a:r>
          </a:p>
        </p:txBody>
      </p:sp>
      <p:sp>
        <p:nvSpPr>
          <p:cNvPr id="31757" name="AutoShape 13"/>
          <p:cNvSpPr>
            <a:spLocks noChangeArrowheads="1"/>
          </p:cNvSpPr>
          <p:nvPr/>
        </p:nvSpPr>
        <p:spPr bwMode="auto">
          <a:xfrm>
            <a:off x="3275013" y="5353050"/>
            <a:ext cx="792162" cy="503238"/>
          </a:xfrm>
          <a:prstGeom prst="roundRect">
            <a:avLst>
              <a:gd name="adj" fmla="val 16667"/>
            </a:avLst>
          </a:prstGeom>
          <a:solidFill>
            <a:schemeClr val="accent1">
              <a:alpha val="47000"/>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sz="3200" b="1"/>
              <a:t>Salt</a:t>
            </a:r>
          </a:p>
        </p:txBody>
      </p:sp>
      <p:sp>
        <p:nvSpPr>
          <p:cNvPr id="10" name="Action Button: Forward or Next 9">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fade">
                                      <p:cBhvr>
                                        <p:cTn id="7" dur="2000"/>
                                        <p:tgtEl>
                                          <p:spTgt spid="31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55"/>
                                        </p:tgtEl>
                                        <p:attrNameLst>
                                          <p:attrName>style.visibility</p:attrName>
                                        </p:attrNameLst>
                                      </p:cBhvr>
                                      <p:to>
                                        <p:strVal val="visible"/>
                                      </p:to>
                                    </p:set>
                                    <p:animEffect transition="in" filter="fade">
                                      <p:cBhvr>
                                        <p:cTn id="12" dur="2000"/>
                                        <p:tgtEl>
                                          <p:spTgt spid="317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757"/>
                                        </p:tgtEl>
                                        <p:attrNameLst>
                                          <p:attrName>style.visibility</p:attrName>
                                        </p:attrNameLst>
                                      </p:cBhvr>
                                      <p:to>
                                        <p:strVal val="visible"/>
                                      </p:to>
                                    </p:set>
                                    <p:animEffect transition="in" filter="fade">
                                      <p:cBhvr>
                                        <p:cTn id="15" dur="2000"/>
                                        <p:tgtEl>
                                          <p:spTgt spid="317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753"/>
                                        </p:tgtEl>
                                        <p:attrNameLst>
                                          <p:attrName>style.visibility</p:attrName>
                                        </p:attrNameLst>
                                      </p:cBhvr>
                                      <p:to>
                                        <p:strVal val="visible"/>
                                      </p:to>
                                    </p:set>
                                    <p:animEffect transition="in" filter="fade">
                                      <p:cBhvr>
                                        <p:cTn id="20" dur="2000"/>
                                        <p:tgtEl>
                                          <p:spTgt spid="317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754"/>
                                        </p:tgtEl>
                                        <p:attrNameLst>
                                          <p:attrName>style.visibility</p:attrName>
                                        </p:attrNameLst>
                                      </p:cBhvr>
                                      <p:to>
                                        <p:strVal val="visible"/>
                                      </p:to>
                                    </p:set>
                                    <p:animEffect transition="in" filter="fade">
                                      <p:cBhvr>
                                        <p:cTn id="23" dur="2000"/>
                                        <p:tgtEl>
                                          <p:spTgt spid="317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750"/>
                                        </p:tgtEl>
                                        <p:attrNameLst>
                                          <p:attrName>style.visibility</p:attrName>
                                        </p:attrNameLst>
                                      </p:cBhvr>
                                      <p:to>
                                        <p:strVal val="visible"/>
                                      </p:to>
                                    </p:set>
                                    <p:animEffect transition="in" filter="fade">
                                      <p:cBhvr>
                                        <p:cTn id="28" dur="2000"/>
                                        <p:tgtEl>
                                          <p:spTgt spid="3175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52" grpId="0" animBg="1"/>
      <p:bldP spid="31753" grpId="0" animBg="1"/>
      <p:bldP spid="31754" grpId="0" animBg="1"/>
      <p:bldP spid="31755" grpId="0" animBg="1"/>
      <p:bldP spid="3175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88913"/>
            <a:ext cx="8229600" cy="5937250"/>
          </a:xfrm>
        </p:spPr>
        <p:txBody>
          <a:bodyPr/>
          <a:lstStyle/>
          <a:p>
            <a:r>
              <a:rPr lang="en-NZ"/>
              <a:t>Male moths use their feathery antennae to detect females many km away</a:t>
            </a:r>
          </a:p>
        </p:txBody>
      </p:sp>
      <p:pic>
        <p:nvPicPr>
          <p:cNvPr id="32773" name="Picture 5" descr="Atlas Moth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5532438" cy="5164138"/>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20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333375"/>
            <a:ext cx="8229600" cy="5792788"/>
          </a:xfrm>
        </p:spPr>
        <p:txBody>
          <a:bodyPr/>
          <a:lstStyle/>
          <a:p>
            <a:r>
              <a:rPr lang="en-NZ"/>
              <a:t>Flies feet smell – no not foot odour – they have chemosensory hairs that taste or smell the surface they are on</a:t>
            </a:r>
          </a:p>
        </p:txBody>
      </p:sp>
      <p:pic>
        <p:nvPicPr>
          <p:cNvPr id="34823" name="Picture 7" descr="55107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5329238" cy="3309937"/>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A fly foot and its sticky h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713163"/>
            <a:ext cx="3743325" cy="314483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fade">
                                      <p:cBhvr>
                                        <p:cTn id="7" dur="20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fade">
                                      <p:cBhvr>
                                        <p:cTn id="12" dur="20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333375"/>
            <a:ext cx="8229600" cy="5792788"/>
          </a:xfrm>
        </p:spPr>
        <p:txBody>
          <a:bodyPr/>
          <a:lstStyle/>
          <a:p>
            <a:r>
              <a:rPr lang="en-NZ"/>
              <a:t>Snakes have a “Jacobson’s organ” into which their tongue is inserted after sampling the air.</a:t>
            </a:r>
          </a:p>
        </p:txBody>
      </p:sp>
      <p:pic>
        <p:nvPicPr>
          <p:cNvPr id="33797" name="Picture 5" descr="senseor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349500"/>
            <a:ext cx="4967288" cy="443865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476250"/>
            <a:ext cx="8229600" cy="5649913"/>
          </a:xfrm>
        </p:spPr>
        <p:txBody>
          <a:bodyPr/>
          <a:lstStyle/>
          <a:p>
            <a:r>
              <a:rPr lang="en-NZ"/>
              <a:t>Animals can gain valuable information using their chemosenses</a:t>
            </a:r>
          </a:p>
        </p:txBody>
      </p:sp>
      <p:pic>
        <p:nvPicPr>
          <p:cNvPr id="36869" name="Picture 5" descr="sniffing_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844675"/>
            <a:ext cx="5915025" cy="397192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476250"/>
            <a:ext cx="8229600" cy="5649913"/>
          </a:xfrm>
        </p:spPr>
        <p:txBody>
          <a:bodyPr/>
          <a:lstStyle/>
          <a:p>
            <a:pPr>
              <a:lnSpc>
                <a:spcPct val="90000"/>
              </a:lnSpc>
            </a:pPr>
            <a:r>
              <a:rPr lang="en-NZ"/>
              <a:t>Find prey</a:t>
            </a:r>
          </a:p>
          <a:p>
            <a:pPr>
              <a:lnSpc>
                <a:spcPct val="90000"/>
              </a:lnSpc>
            </a:pPr>
            <a:r>
              <a:rPr lang="en-NZ"/>
              <a:t>Detect predators</a:t>
            </a:r>
          </a:p>
          <a:p>
            <a:pPr>
              <a:lnSpc>
                <a:spcPct val="90000"/>
              </a:lnSpc>
            </a:pPr>
            <a:r>
              <a:rPr lang="en-NZ"/>
              <a:t>Check food</a:t>
            </a:r>
          </a:p>
          <a:p>
            <a:pPr>
              <a:lnSpc>
                <a:spcPct val="90000"/>
              </a:lnSpc>
            </a:pPr>
            <a:r>
              <a:rPr lang="en-NZ"/>
              <a:t>Recognise others</a:t>
            </a:r>
          </a:p>
          <a:p>
            <a:pPr>
              <a:lnSpc>
                <a:spcPct val="90000"/>
              </a:lnSpc>
            </a:pPr>
            <a:r>
              <a:rPr lang="en-NZ"/>
              <a:t>defence</a:t>
            </a:r>
          </a:p>
          <a:p>
            <a:pPr>
              <a:lnSpc>
                <a:spcPct val="90000"/>
              </a:lnSpc>
            </a:pPr>
            <a:r>
              <a:rPr lang="en-NZ"/>
              <a:t>Mark territory</a:t>
            </a:r>
          </a:p>
          <a:p>
            <a:pPr>
              <a:lnSpc>
                <a:spcPct val="90000"/>
              </a:lnSpc>
            </a:pPr>
            <a:r>
              <a:rPr lang="en-NZ"/>
              <a:t>Communication</a:t>
            </a:r>
          </a:p>
          <a:p>
            <a:pPr>
              <a:lnSpc>
                <a:spcPct val="90000"/>
              </a:lnSpc>
            </a:pPr>
            <a:r>
              <a:rPr lang="en-NZ"/>
              <a:t>Sexual attraction</a:t>
            </a:r>
          </a:p>
          <a:p>
            <a:pPr>
              <a:lnSpc>
                <a:spcPct val="90000"/>
              </a:lnSpc>
            </a:pPr>
            <a:r>
              <a:rPr lang="en-NZ"/>
              <a:t>Alarm signals</a:t>
            </a:r>
          </a:p>
          <a:p>
            <a:pPr>
              <a:lnSpc>
                <a:spcPct val="90000"/>
              </a:lnSpc>
            </a:pPr>
            <a:r>
              <a:rPr lang="en-NZ"/>
              <a:t>Make a trail (e.g. ants)</a:t>
            </a:r>
          </a:p>
        </p:txBody>
      </p:sp>
      <p:pic>
        <p:nvPicPr>
          <p:cNvPr id="37893" name="Picture 5" descr="skunk s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196975"/>
            <a:ext cx="232410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10210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452688"/>
            <a:ext cx="2952750" cy="295275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pic>
        <p:nvPicPr>
          <p:cNvPr id="6" name="Picture 11" descr="antssid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96" y="5229200"/>
            <a:ext cx="5229990" cy="174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stCondLst>
                                            <p:cond delay="0"/>
                                          </p:stCondLst>
                                        </p:cTn>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stCondLst>
                                            <p:cond delay="0"/>
                                          </p:stCondLst>
                                        </p:cTn>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stCondLst>
                                            <p:cond delay="0"/>
                                          </p:stCondLst>
                                        </p:cTn>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stCondLst>
                                            <p:cond delay="0"/>
                                          </p:stCondLst>
                                        </p:cTn>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500">
                                          <p:stCondLst>
                                            <p:cond delay="0"/>
                                          </p:stCondLst>
                                        </p:cTn>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893"/>
                                        </p:tgtEl>
                                        <p:attrNameLst>
                                          <p:attrName>style.visibility</p:attrName>
                                        </p:attrNameLst>
                                      </p:cBhvr>
                                      <p:to>
                                        <p:strVal val="visible"/>
                                      </p:to>
                                    </p:set>
                                    <p:animEffect transition="in" filter="fade">
                                      <p:cBhvr>
                                        <p:cTn id="32" dur="2000"/>
                                        <p:tgtEl>
                                          <p:spTgt spid="378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37891">
                                            <p:txEl>
                                              <p:pRg st="5" end="5"/>
                                            </p:txEl>
                                          </p:spTgt>
                                        </p:tgtEl>
                                        <p:attrNameLst>
                                          <p:attrName>style.visibility</p:attrName>
                                        </p:attrNameLst>
                                      </p:cBhvr>
                                      <p:to>
                                        <p:strVal val="visible"/>
                                      </p:to>
                                    </p:set>
                                    <p:animEffect transition="in" filter="fade">
                                      <p:cBhvr>
                                        <p:cTn id="37" dur="500">
                                          <p:stCondLst>
                                            <p:cond delay="0"/>
                                          </p:stCondLst>
                                        </p:cTn>
                                        <p:tgtEl>
                                          <p:spTgt spid="378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37891">
                                            <p:txEl>
                                              <p:pRg st="6" end="6"/>
                                            </p:txEl>
                                          </p:spTgt>
                                        </p:tgtEl>
                                        <p:attrNameLst>
                                          <p:attrName>style.visibility</p:attrName>
                                        </p:attrNameLst>
                                      </p:cBhvr>
                                      <p:to>
                                        <p:strVal val="visible"/>
                                      </p:to>
                                    </p:set>
                                    <p:animEffect transition="in" filter="fade">
                                      <p:cBhvr>
                                        <p:cTn id="42" dur="500">
                                          <p:stCondLst>
                                            <p:cond delay="0"/>
                                          </p:stCondLst>
                                        </p:cTn>
                                        <p:tgtEl>
                                          <p:spTgt spid="3789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37891">
                                            <p:txEl>
                                              <p:pRg st="7" end="7"/>
                                            </p:txEl>
                                          </p:spTgt>
                                        </p:tgtEl>
                                        <p:attrNameLst>
                                          <p:attrName>style.visibility</p:attrName>
                                        </p:attrNameLst>
                                      </p:cBhvr>
                                      <p:to>
                                        <p:strVal val="visible"/>
                                      </p:to>
                                    </p:set>
                                    <p:animEffect transition="in" filter="fade">
                                      <p:cBhvr>
                                        <p:cTn id="47" dur="500">
                                          <p:stCondLst>
                                            <p:cond delay="0"/>
                                          </p:stCondLst>
                                        </p:cTn>
                                        <p:tgtEl>
                                          <p:spTgt spid="37891">
                                            <p:txEl>
                                              <p:pRg st="7" end="7"/>
                                            </p:txEl>
                                          </p:spTgt>
                                        </p:tgtEl>
                                      </p:cBhvr>
                                    </p:animEffect>
                                  </p:childTnLst>
                                </p:cTn>
                              </p:par>
                              <p:par>
                                <p:cTn id="48" presetID="9" presetClass="exit" presetSubtype="0" fill="hold" nodeType="withEffect">
                                  <p:stCondLst>
                                    <p:cond delay="0"/>
                                  </p:stCondLst>
                                  <p:childTnLst>
                                    <p:animEffect transition="out" filter="dissolve">
                                      <p:cBhvr>
                                        <p:cTn id="49" dur="500"/>
                                        <p:tgtEl>
                                          <p:spTgt spid="37893"/>
                                        </p:tgtEl>
                                      </p:cBhvr>
                                    </p:animEffect>
                                    <p:set>
                                      <p:cBhvr>
                                        <p:cTn id="50" dur="1" fill="hold">
                                          <p:stCondLst>
                                            <p:cond delay="499"/>
                                          </p:stCondLst>
                                        </p:cTn>
                                        <p:tgtEl>
                                          <p:spTgt spid="3789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37895"/>
                                        </p:tgtEl>
                                        <p:attrNameLst>
                                          <p:attrName>style.visibility</p:attrName>
                                        </p:attrNameLst>
                                      </p:cBhvr>
                                      <p:to>
                                        <p:strVal val="visible"/>
                                      </p:to>
                                    </p:set>
                                    <p:animEffect transition="in" filter="fade">
                                      <p:cBhvr>
                                        <p:cTn id="55" dur="2000"/>
                                        <p:tgtEl>
                                          <p:spTgt spid="3789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iterate type="lt">
                                    <p:tmPct val="10000"/>
                                  </p:iterate>
                                  <p:childTnLst>
                                    <p:set>
                                      <p:cBhvr>
                                        <p:cTn id="59" dur="1" fill="hold">
                                          <p:stCondLst>
                                            <p:cond delay="0"/>
                                          </p:stCondLst>
                                        </p:cTn>
                                        <p:tgtEl>
                                          <p:spTgt spid="37891">
                                            <p:txEl>
                                              <p:pRg st="8" end="8"/>
                                            </p:txEl>
                                          </p:spTgt>
                                        </p:tgtEl>
                                        <p:attrNameLst>
                                          <p:attrName>style.visibility</p:attrName>
                                        </p:attrNameLst>
                                      </p:cBhvr>
                                      <p:to>
                                        <p:strVal val="visible"/>
                                      </p:to>
                                    </p:set>
                                    <p:animEffect transition="in" filter="fade">
                                      <p:cBhvr>
                                        <p:cTn id="60" dur="500">
                                          <p:stCondLst>
                                            <p:cond delay="0"/>
                                          </p:stCondLst>
                                        </p:cTn>
                                        <p:tgtEl>
                                          <p:spTgt spid="37891">
                                            <p:txEl>
                                              <p:pRg st="8" end="8"/>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iterate type="lt">
                                    <p:tmPct val="10000"/>
                                  </p:iterate>
                                  <p:childTnLst>
                                    <p:set>
                                      <p:cBhvr>
                                        <p:cTn id="64" dur="1" fill="hold">
                                          <p:stCondLst>
                                            <p:cond delay="0"/>
                                          </p:stCondLst>
                                        </p:cTn>
                                        <p:tgtEl>
                                          <p:spTgt spid="37891">
                                            <p:txEl>
                                              <p:pRg st="9" end="9"/>
                                            </p:txEl>
                                          </p:spTgt>
                                        </p:tgtEl>
                                        <p:attrNameLst>
                                          <p:attrName>style.visibility</p:attrName>
                                        </p:attrNameLst>
                                      </p:cBhvr>
                                      <p:to>
                                        <p:strVal val="visible"/>
                                      </p:to>
                                    </p:set>
                                    <p:animEffect transition="in" filter="fade">
                                      <p:cBhvr>
                                        <p:cTn id="65" dur="500">
                                          <p:stCondLst>
                                            <p:cond delay="0"/>
                                          </p:stCondLst>
                                        </p:cTn>
                                        <p:tgtEl>
                                          <p:spTgt spid="37891">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NZ"/>
              <a:t>Photoreceptors</a:t>
            </a:r>
          </a:p>
        </p:txBody>
      </p:sp>
      <p:sp>
        <p:nvSpPr>
          <p:cNvPr id="20483" name="Rectangle 3"/>
          <p:cNvSpPr>
            <a:spLocks noGrp="1" noChangeArrowheads="1"/>
          </p:cNvSpPr>
          <p:nvPr>
            <p:ph type="body" idx="1"/>
          </p:nvPr>
        </p:nvSpPr>
        <p:spPr/>
        <p:txBody>
          <a:bodyPr/>
          <a:lstStyle/>
          <a:p>
            <a:r>
              <a:rPr lang="en-NZ"/>
              <a:t>Vary from simple light/dark sensors in simple animals (e.g. worms) to complex organs in advanced animals.</a:t>
            </a:r>
          </a:p>
          <a:p>
            <a:r>
              <a:rPr lang="en-NZ"/>
              <a:t>Wavelengths detected can vary from ultra-violet to red. Bees can see UV. Goldfish can see infra-red. Birds see red well.</a:t>
            </a:r>
          </a:p>
        </p:txBody>
      </p:sp>
      <p:pic>
        <p:nvPicPr>
          <p:cNvPr id="20485" name="Picture 5" descr="Image:Snail eye (xnd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4930775"/>
            <a:ext cx="2663825" cy="1927225"/>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wor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565400"/>
            <a:ext cx="433387"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10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500">
                                          <p:stCondLst>
                                            <p:cond delay="0"/>
                                          </p:stCondLst>
                                        </p:cTn>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fade">
                                      <p:cBhvr>
                                        <p:cTn id="17" dur="2000"/>
                                        <p:tgtEl>
                                          <p:spTgt spid="20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fade">
                                      <p:cBhvr>
                                        <p:cTn id="22" dur="500">
                                          <p:stCondLst>
                                            <p:cond delay="0"/>
                                          </p:stCondLst>
                                        </p:cTn>
                                        <p:tgtEl>
                                          <p:spTgt spid="2048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fade">
                                      <p:cBhvr>
                                        <p:cTn id="27" dur="2000"/>
                                        <p:tgtEl>
                                          <p:spTgt spid="2048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uiExpand="1"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981075"/>
          </a:xfrm>
        </p:spPr>
        <p:txBody>
          <a:bodyPr/>
          <a:lstStyle/>
          <a:p>
            <a:r>
              <a:rPr lang="en-NZ"/>
              <a:t>Hearing</a:t>
            </a:r>
          </a:p>
        </p:txBody>
      </p:sp>
      <p:sp>
        <p:nvSpPr>
          <p:cNvPr id="35843" name="Rectangle 3"/>
          <p:cNvSpPr>
            <a:spLocks noGrp="1" noChangeArrowheads="1"/>
          </p:cNvSpPr>
          <p:nvPr>
            <p:ph type="body" idx="1"/>
          </p:nvPr>
        </p:nvSpPr>
        <p:spPr>
          <a:xfrm>
            <a:off x="250825" y="981075"/>
            <a:ext cx="8893175" cy="5145088"/>
          </a:xfrm>
        </p:spPr>
        <p:txBody>
          <a:bodyPr/>
          <a:lstStyle/>
          <a:p>
            <a:r>
              <a:rPr lang="en-NZ"/>
              <a:t>The human ear can hear from 20 to 20 000 Hz</a:t>
            </a:r>
          </a:p>
        </p:txBody>
      </p:sp>
      <p:pic>
        <p:nvPicPr>
          <p:cNvPr id="35845" name="Picture 5" descr="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44675"/>
            <a:ext cx="6408738" cy="447040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2000"/>
                                        <p:tgtEl>
                                          <p:spTgt spid="358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404813"/>
            <a:ext cx="8229600" cy="5721350"/>
          </a:xfrm>
        </p:spPr>
        <p:txBody>
          <a:bodyPr/>
          <a:lstStyle/>
          <a:p>
            <a:r>
              <a:rPr lang="en-NZ"/>
              <a:t>Bats can hear up to over 80 000 Hz (ultrasonic) and use echolocation</a:t>
            </a:r>
          </a:p>
        </p:txBody>
      </p:sp>
      <p:pic>
        <p:nvPicPr>
          <p:cNvPr id="38917" name="Picture 5" descr="Rafinesque’s big-eared b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84313"/>
            <a:ext cx="381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20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333375"/>
            <a:ext cx="8229600" cy="5792788"/>
          </a:xfrm>
        </p:spPr>
        <p:txBody>
          <a:bodyPr/>
          <a:lstStyle/>
          <a:p>
            <a:r>
              <a:rPr lang="en-NZ"/>
              <a:t>Dogs’ range is 40 Hz to 60000 Hz </a:t>
            </a:r>
          </a:p>
        </p:txBody>
      </p:sp>
      <p:pic>
        <p:nvPicPr>
          <p:cNvPr id="399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341438"/>
            <a:ext cx="2820987" cy="5326062"/>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2000"/>
                                        <p:tgtEl>
                                          <p:spTgt spid="399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260350"/>
            <a:ext cx="8229600" cy="5865813"/>
          </a:xfrm>
        </p:spPr>
        <p:txBody>
          <a:bodyPr/>
          <a:lstStyle/>
          <a:p>
            <a:r>
              <a:rPr lang="en-NZ"/>
              <a:t>Dolphins and other cetaceans use sound for echolocation</a:t>
            </a:r>
          </a:p>
        </p:txBody>
      </p:sp>
      <p:pic>
        <p:nvPicPr>
          <p:cNvPr id="41989" name="Picture 5" descr="diagram of a dolphin echoloc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36838"/>
            <a:ext cx="8893175" cy="355600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20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NZ"/>
              <a:t>A few more ranges</a:t>
            </a:r>
          </a:p>
        </p:txBody>
      </p:sp>
      <p:sp>
        <p:nvSpPr>
          <p:cNvPr id="40963" name="Rectangle 3"/>
          <p:cNvSpPr>
            <a:spLocks noGrp="1" noChangeArrowheads="1"/>
          </p:cNvSpPr>
          <p:nvPr>
            <p:ph type="body" idx="1"/>
          </p:nvPr>
        </p:nvSpPr>
        <p:spPr/>
        <p:txBody>
          <a:bodyPr/>
          <a:lstStyle/>
          <a:p>
            <a:endParaRPr lang="en-GB"/>
          </a:p>
        </p:txBody>
      </p:sp>
      <p:pic>
        <p:nvPicPr>
          <p:cNvPr id="40965" name="Picture 5" descr="TimC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6553200" cy="4879975"/>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2000"/>
                                        <p:tgtEl>
                                          <p:spTgt spid="409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NZ">
                <a:solidFill>
                  <a:schemeClr val="tx1"/>
                </a:solidFill>
              </a:rPr>
              <a:t>Infrasound</a:t>
            </a:r>
          </a:p>
        </p:txBody>
      </p:sp>
      <p:sp>
        <p:nvSpPr>
          <p:cNvPr id="43011" name="Rectangle 3"/>
          <p:cNvSpPr>
            <a:spLocks noGrp="1" noChangeArrowheads="1"/>
          </p:cNvSpPr>
          <p:nvPr>
            <p:ph type="body" idx="1"/>
          </p:nvPr>
        </p:nvSpPr>
        <p:spPr>
          <a:xfrm>
            <a:off x="457200" y="1196975"/>
            <a:ext cx="8229600" cy="4929188"/>
          </a:xfrm>
        </p:spPr>
        <p:txBody>
          <a:bodyPr/>
          <a:lstStyle/>
          <a:p>
            <a:r>
              <a:rPr lang="en-NZ">
                <a:solidFill>
                  <a:schemeClr val="tx1"/>
                </a:solidFill>
              </a:rPr>
              <a:t>Animals such as whales and elephants use deep infrasound to communicate over long distances</a:t>
            </a:r>
          </a:p>
        </p:txBody>
      </p:sp>
      <p:pic>
        <p:nvPicPr>
          <p:cNvPr id="43013" name="Picture 5" descr="Infra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9144000" cy="3311525"/>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20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777875"/>
          </a:xfrm>
        </p:spPr>
        <p:txBody>
          <a:bodyPr/>
          <a:lstStyle/>
          <a:p>
            <a:r>
              <a:rPr lang="en-NZ"/>
              <a:t>Electric field detection</a:t>
            </a:r>
          </a:p>
        </p:txBody>
      </p:sp>
      <p:sp>
        <p:nvSpPr>
          <p:cNvPr id="44035" name="Rectangle 3"/>
          <p:cNvSpPr>
            <a:spLocks noGrp="1" noChangeArrowheads="1"/>
          </p:cNvSpPr>
          <p:nvPr>
            <p:ph type="body" idx="1"/>
          </p:nvPr>
        </p:nvSpPr>
        <p:spPr>
          <a:xfrm>
            <a:off x="457200" y="981075"/>
            <a:ext cx="8229600" cy="5145088"/>
          </a:xfrm>
        </p:spPr>
        <p:txBody>
          <a:bodyPr/>
          <a:lstStyle/>
          <a:p>
            <a:r>
              <a:rPr lang="en-NZ"/>
              <a:t>Many fish can detect electric fields. Some produce their own field and use it to detect objects around them. Conductors (e.g. animals) distort the field differently from resistors (e.g. rocks)</a:t>
            </a:r>
          </a:p>
        </p:txBody>
      </p:sp>
      <p:pic>
        <p:nvPicPr>
          <p:cNvPr id="44041" name="Picture 9" descr="Active_elec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860800"/>
            <a:ext cx="3527425" cy="2935288"/>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NZ"/>
              <a:t>The electric eel</a:t>
            </a:r>
          </a:p>
        </p:txBody>
      </p:sp>
      <p:sp>
        <p:nvSpPr>
          <p:cNvPr id="45059" name="Rectangle 3"/>
          <p:cNvSpPr>
            <a:spLocks noGrp="1" noChangeArrowheads="1"/>
          </p:cNvSpPr>
          <p:nvPr>
            <p:ph type="body" idx="1"/>
          </p:nvPr>
        </p:nvSpPr>
        <p:spPr/>
        <p:txBody>
          <a:bodyPr/>
          <a:lstStyle/>
          <a:p>
            <a:endParaRPr lang="en-GB"/>
          </a:p>
        </p:txBody>
      </p:sp>
      <p:pic>
        <p:nvPicPr>
          <p:cNvPr id="45061" name="Picture 5" descr="image?id=24361&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5651500" cy="3502025"/>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electric_ee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308475"/>
            <a:ext cx="4643437" cy="2549525"/>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fade">
                                      <p:cBhvr>
                                        <p:cTn id="7" dur="2000"/>
                                        <p:tgtEl>
                                          <p:spTgt spid="45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fade">
                                      <p:cBhvr>
                                        <p:cTn id="12" dur="2000"/>
                                        <p:tgtEl>
                                          <p:spTgt spid="450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333375"/>
            <a:ext cx="8229600" cy="5792788"/>
          </a:xfrm>
        </p:spPr>
        <p:txBody>
          <a:bodyPr/>
          <a:lstStyle/>
          <a:p>
            <a:r>
              <a:rPr lang="en-NZ"/>
              <a:t>The platypus detects the tiny electric output of its prey such as shrimps.</a:t>
            </a:r>
          </a:p>
        </p:txBody>
      </p:sp>
      <p:pic>
        <p:nvPicPr>
          <p:cNvPr id="46085" name="Picture 5" descr="platypus-03-swim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43075"/>
            <a:ext cx="7056438" cy="4741863"/>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20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NZ"/>
              <a:t>Magnetic field detection</a:t>
            </a:r>
          </a:p>
        </p:txBody>
      </p:sp>
      <p:sp>
        <p:nvSpPr>
          <p:cNvPr id="47107" name="Rectangle 3"/>
          <p:cNvSpPr>
            <a:spLocks noGrp="1" noChangeArrowheads="1"/>
          </p:cNvSpPr>
          <p:nvPr>
            <p:ph type="body" idx="1"/>
          </p:nvPr>
        </p:nvSpPr>
        <p:spPr/>
        <p:txBody>
          <a:bodyPr/>
          <a:lstStyle/>
          <a:p>
            <a:r>
              <a:rPr lang="en-NZ"/>
              <a:t>The Earth has a magnetic field</a:t>
            </a:r>
          </a:p>
        </p:txBody>
      </p:sp>
      <p:pic>
        <p:nvPicPr>
          <p:cNvPr id="47111" name="Picture 7" descr="magnetic_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524125"/>
            <a:ext cx="4752975" cy="4333875"/>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fade">
                                      <p:cBhvr>
                                        <p:cTn id="7" dur="2000"/>
                                        <p:tgtEl>
                                          <p:spTgt spid="471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77875"/>
          </a:xfrm>
        </p:spPr>
        <p:txBody>
          <a:bodyPr/>
          <a:lstStyle/>
          <a:p>
            <a:r>
              <a:rPr lang="en-NZ"/>
              <a:t>A range of mollusc eyes</a:t>
            </a:r>
          </a:p>
        </p:txBody>
      </p:sp>
      <p:sp>
        <p:nvSpPr>
          <p:cNvPr id="23555" name="Rectangle 3"/>
          <p:cNvSpPr>
            <a:spLocks noGrp="1" noChangeArrowheads="1"/>
          </p:cNvSpPr>
          <p:nvPr>
            <p:ph type="body" idx="1"/>
          </p:nvPr>
        </p:nvSpPr>
        <p:spPr/>
        <p:txBody>
          <a:bodyPr/>
          <a:lstStyle/>
          <a:p>
            <a:endParaRPr lang="en-GB"/>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58875"/>
            <a:ext cx="8488363" cy="5699125"/>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260350"/>
            <a:ext cx="8229600" cy="5865813"/>
          </a:xfrm>
        </p:spPr>
        <p:txBody>
          <a:bodyPr/>
          <a:lstStyle/>
          <a:p>
            <a:r>
              <a:rPr lang="en-NZ"/>
              <a:t>Animals such as pigeons, turtles and trout use Earth’s magnetic field to navigate.</a:t>
            </a:r>
          </a:p>
        </p:txBody>
      </p:sp>
      <p:pic>
        <p:nvPicPr>
          <p:cNvPr id="48133" name="Picture 5" descr="bluech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1341438"/>
            <a:ext cx="3598862" cy="2384425"/>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logg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76700"/>
            <a:ext cx="2808287" cy="1938338"/>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9" descr="image?id=38644&amp;rendTypeI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860800"/>
            <a:ext cx="3097212" cy="2659063"/>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 action="ppaction://hlinkshowjump?jump=nextslide" highlightClick="1"/>
          </p:cNvPr>
          <p:cNvSpPr/>
          <p:nvPr/>
        </p:nvSpPr>
        <p:spPr>
          <a:xfrm>
            <a:off x="1087996" y="6224587"/>
            <a:ext cx="3888705"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a:defRPr/>
            </a:pPr>
            <a:r>
              <a:rPr lang="en-NZ" sz="2800" b="1" dirty="0" err="1" smtClean="0">
                <a:solidFill>
                  <a:srgbClr val="FF0000"/>
                </a:solidFill>
              </a:rPr>
              <a:t>Te</a:t>
            </a:r>
            <a:r>
              <a:rPr lang="en-NZ" sz="2800" b="1" dirty="0" smtClean="0">
                <a:solidFill>
                  <a:srgbClr val="FF0000"/>
                </a:solidFill>
              </a:rPr>
              <a:t> </a:t>
            </a:r>
            <a:r>
              <a:rPr lang="en-NZ" sz="2800" b="1" dirty="0" err="1" smtClean="0">
                <a:solidFill>
                  <a:srgbClr val="FF0000"/>
                </a:solidFill>
              </a:rPr>
              <a:t>Mutu</a:t>
            </a:r>
            <a:endParaRPr lang="en-NZ"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fade">
                                      <p:cBhvr>
                                        <p:cTn id="7" dur="20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fade">
                                      <p:cBhvr>
                                        <p:cTn id="12" dur="2000"/>
                                        <p:tgtEl>
                                          <p:spTgt spid="481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7"/>
                                        </p:tgtEl>
                                        <p:attrNameLst>
                                          <p:attrName>style.visibility</p:attrName>
                                        </p:attrNameLst>
                                      </p:cBhvr>
                                      <p:to>
                                        <p:strVal val="visible"/>
                                      </p:to>
                                    </p:set>
                                    <p:animEffect transition="in" filter="fade">
                                      <p:cBhvr>
                                        <p:cTn id="17" dur="2000"/>
                                        <p:tgtEl>
                                          <p:spTgt spid="481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NZ"/>
              <a:t>Comparing eyes</a:t>
            </a:r>
          </a:p>
        </p:txBody>
      </p:sp>
      <p:sp>
        <p:nvSpPr>
          <p:cNvPr id="22531" name="Rectangle 3"/>
          <p:cNvSpPr>
            <a:spLocks noGrp="1" noChangeArrowheads="1"/>
          </p:cNvSpPr>
          <p:nvPr>
            <p:ph type="body" idx="1"/>
          </p:nvPr>
        </p:nvSpPr>
        <p:spPr/>
        <p:txBody>
          <a:bodyPr/>
          <a:lstStyle/>
          <a:p>
            <a:endParaRPr lang="en-GB"/>
          </a:p>
        </p:txBody>
      </p:sp>
      <p:pic>
        <p:nvPicPr>
          <p:cNvPr id="22533" name="Picture 5" descr="insectwithcompound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240088" cy="2427287"/>
          </a:xfrm>
          <a:prstGeom prst="rect">
            <a:avLst/>
          </a:prstGeom>
          <a:noFill/>
          <a:extLst>
            <a:ext uri="{909E8E84-426E-40DD-AFC4-6F175D3DCCD1}">
              <a14:hiddenFill xmlns:a14="http://schemas.microsoft.com/office/drawing/2010/main">
                <a:solidFill>
                  <a:srgbClr val="FFFFFF"/>
                </a:solidFill>
              </a14:hiddenFill>
            </a:ext>
          </a:extLst>
        </p:spPr>
      </p:pic>
      <p:grpSp>
        <p:nvGrpSpPr>
          <p:cNvPr id="22537" name="Group 9"/>
          <p:cNvGrpSpPr>
            <a:grpSpLocks/>
          </p:cNvGrpSpPr>
          <p:nvPr/>
        </p:nvGrpSpPr>
        <p:grpSpPr bwMode="auto">
          <a:xfrm>
            <a:off x="0" y="4149725"/>
            <a:ext cx="5291138" cy="2519363"/>
            <a:chOff x="340" y="2387"/>
            <a:chExt cx="3220" cy="1542"/>
          </a:xfrm>
        </p:grpSpPr>
        <p:sp>
          <p:nvSpPr>
            <p:cNvPr id="22536" name="Rectangle 8"/>
            <p:cNvSpPr>
              <a:spLocks noChangeArrowheads="1"/>
            </p:cNvSpPr>
            <p:nvPr/>
          </p:nvSpPr>
          <p:spPr bwMode="auto">
            <a:xfrm>
              <a:off x="340" y="2387"/>
              <a:ext cx="3220" cy="154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22535" name="Picture 7" descr="comp-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2478"/>
              <a:ext cx="2994" cy="1430"/>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9" name="Picture 11" descr="The Human 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076700"/>
            <a:ext cx="38100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2541" name="Picture 13" descr="ey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628775"/>
            <a:ext cx="2762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Forward or Next 9">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20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fade">
                                      <p:cBhvr>
                                        <p:cTn id="12" dur="2000"/>
                                        <p:tgtEl>
                                          <p:spTgt spid="225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Effect transition="in" filter="fade">
                                      <p:cBhvr>
                                        <p:cTn id="17" dur="2000"/>
                                        <p:tgtEl>
                                          <p:spTgt spid="225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9"/>
                                        </p:tgtEl>
                                        <p:attrNameLst>
                                          <p:attrName>style.visibility</p:attrName>
                                        </p:attrNameLst>
                                      </p:cBhvr>
                                      <p:to>
                                        <p:strVal val="visible"/>
                                      </p:to>
                                    </p:set>
                                    <p:animEffect transition="in" filter="fade">
                                      <p:cBhvr>
                                        <p:cTn id="22" dur="2000"/>
                                        <p:tgtEl>
                                          <p:spTgt spid="225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NZ" sz="3600"/>
              <a:t>Comparison of human and insect vision</a:t>
            </a:r>
          </a:p>
        </p:txBody>
      </p:sp>
      <p:sp>
        <p:nvSpPr>
          <p:cNvPr id="21507" name="Rectangle 3"/>
          <p:cNvSpPr>
            <a:spLocks noGrp="1" noChangeArrowheads="1"/>
          </p:cNvSpPr>
          <p:nvPr>
            <p:ph type="body" idx="1"/>
          </p:nvPr>
        </p:nvSpPr>
        <p:spPr/>
        <p:txBody>
          <a:bodyPr/>
          <a:lstStyle/>
          <a:p>
            <a:pPr>
              <a:buFontTx/>
              <a:buNone/>
            </a:pPr>
            <a:r>
              <a:rPr lang="en-NZ"/>
              <a:t>		Human			insect</a:t>
            </a:r>
          </a:p>
        </p:txBody>
      </p:sp>
      <p:pic>
        <p:nvPicPr>
          <p:cNvPr id="21509" name="Picture 5" descr="humanvsinsect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05038"/>
            <a:ext cx="6121400" cy="203993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humansees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437063"/>
            <a:ext cx="2303463" cy="220821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insectsees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437063"/>
            <a:ext cx="2232025" cy="2152650"/>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Forward or Next 6">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2000"/>
                                        <p:tgtEl>
                                          <p:spTgt spid="21511"/>
                                        </p:tgtEl>
                                      </p:cBhvr>
                                    </p:animEffect>
                                  </p:childTnLst>
                                </p:cTn>
                              </p:par>
                              <p:par>
                                <p:cTn id="13" presetID="10" presetClass="entr" presetSubtype="0" fill="hold" nodeType="withEffect">
                                  <p:stCondLst>
                                    <p:cond delay="0"/>
                                  </p:stCondLst>
                                  <p:childTnLst>
                                    <p:set>
                                      <p:cBhvr>
                                        <p:cTn id="14" dur="1" fill="hold">
                                          <p:stCondLst>
                                            <p:cond delay="0"/>
                                          </p:stCondLst>
                                        </p:cTn>
                                        <p:tgtEl>
                                          <p:spTgt spid="21513"/>
                                        </p:tgtEl>
                                        <p:attrNameLst>
                                          <p:attrName>style.visibility</p:attrName>
                                        </p:attrNameLst>
                                      </p:cBhvr>
                                      <p:to>
                                        <p:strVal val="visible"/>
                                      </p:to>
                                    </p:set>
                                    <p:animEffect transition="in" filter="fade">
                                      <p:cBhvr>
                                        <p:cTn id="15" dur="2000"/>
                                        <p:tgtEl>
                                          <p:spTgt spid="215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77875"/>
          </a:xfrm>
        </p:spPr>
        <p:txBody>
          <a:bodyPr/>
          <a:lstStyle/>
          <a:p>
            <a:r>
              <a:rPr lang="en-NZ"/>
              <a:t>Thermoreceptors</a:t>
            </a:r>
          </a:p>
        </p:txBody>
      </p:sp>
      <p:sp>
        <p:nvSpPr>
          <p:cNvPr id="24579" name="Rectangle 3"/>
          <p:cNvSpPr>
            <a:spLocks noGrp="1" noChangeArrowheads="1"/>
          </p:cNvSpPr>
          <p:nvPr>
            <p:ph type="body" idx="1"/>
          </p:nvPr>
        </p:nvSpPr>
        <p:spPr>
          <a:xfrm>
            <a:off x="457200" y="1052513"/>
            <a:ext cx="8229600" cy="5073650"/>
          </a:xfrm>
        </p:spPr>
        <p:txBody>
          <a:bodyPr/>
          <a:lstStyle/>
          <a:p>
            <a:r>
              <a:rPr lang="en-NZ"/>
              <a:t>Some snakes have infra-red sensitive pits that allow them to detect prey in the dark.</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205038"/>
            <a:ext cx="5616575" cy="4537075"/>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54000"/>
            <a:ext cx="7921625" cy="63500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Forward or Next 2">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549275"/>
            <a:ext cx="8229600" cy="5576888"/>
          </a:xfrm>
        </p:spPr>
        <p:txBody>
          <a:bodyPr/>
          <a:lstStyle/>
          <a:p>
            <a:r>
              <a:rPr lang="en-NZ"/>
              <a:t>Humans can detect warmth with skin sensors</a:t>
            </a:r>
          </a:p>
          <a:p>
            <a:r>
              <a:rPr lang="en-NZ"/>
              <a:t>Mosquitoes use thermoreceptors to find hosts</a:t>
            </a:r>
          </a:p>
        </p:txBody>
      </p:sp>
      <p:pic>
        <p:nvPicPr>
          <p:cNvPr id="25605" name="Picture 5" descr="Photo: A mosquito sucking bloo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852738"/>
            <a:ext cx="4476750"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Forward or Next 3">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20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8913"/>
            <a:ext cx="8229600" cy="792162"/>
          </a:xfrm>
        </p:spPr>
        <p:txBody>
          <a:bodyPr/>
          <a:lstStyle/>
          <a:p>
            <a:r>
              <a:rPr lang="en-NZ"/>
              <a:t>Mechanoreceptors</a:t>
            </a:r>
          </a:p>
        </p:txBody>
      </p:sp>
      <p:sp>
        <p:nvSpPr>
          <p:cNvPr id="27651" name="Rectangle 3"/>
          <p:cNvSpPr>
            <a:spLocks noGrp="1" noChangeArrowheads="1"/>
          </p:cNvSpPr>
          <p:nvPr>
            <p:ph type="body" idx="1"/>
          </p:nvPr>
        </p:nvSpPr>
        <p:spPr>
          <a:xfrm>
            <a:off x="457200" y="1052513"/>
            <a:ext cx="8229600" cy="5073650"/>
          </a:xfrm>
        </p:spPr>
        <p:txBody>
          <a:bodyPr/>
          <a:lstStyle/>
          <a:p>
            <a:r>
              <a:rPr lang="en-NZ"/>
              <a:t>Detect body position through touch, pressure, gravity, stretch and movement</a:t>
            </a:r>
          </a:p>
          <a:p>
            <a:r>
              <a:rPr lang="en-NZ"/>
              <a:t>Statocysts detect gravity</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97200"/>
            <a:ext cx="7129463" cy="3713163"/>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44917" y="6352034"/>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A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2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767</TotalTime>
  <Words>417</Words>
  <Application>Microsoft Office PowerPoint</Application>
  <PresentationFormat>On-screen Show (4:3)</PresentationFormat>
  <Paragraphs>58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Animal Senses</vt:lpstr>
      <vt:lpstr>Photoreceptors</vt:lpstr>
      <vt:lpstr>A range of mollusc eyes</vt:lpstr>
      <vt:lpstr>Comparing eyes</vt:lpstr>
      <vt:lpstr>Comparison of human and insect vision</vt:lpstr>
      <vt:lpstr>Thermoreceptors</vt:lpstr>
      <vt:lpstr>PowerPoint Presentation</vt:lpstr>
      <vt:lpstr>PowerPoint Presentation</vt:lpstr>
      <vt:lpstr>Mechanoreceptors</vt:lpstr>
      <vt:lpstr>Human inner ear</vt:lpstr>
      <vt:lpstr>PowerPoint Presentation</vt:lpstr>
      <vt:lpstr>Chemoreceptors</vt:lpstr>
      <vt:lpstr>Human Taste Receptors</vt:lpstr>
      <vt:lpstr>Human taste</vt:lpstr>
      <vt:lpstr>PowerPoint Presentation</vt:lpstr>
      <vt:lpstr>PowerPoint Presentation</vt:lpstr>
      <vt:lpstr>PowerPoint Presentation</vt:lpstr>
      <vt:lpstr>PowerPoint Presentation</vt:lpstr>
      <vt:lpstr>PowerPoint Presentation</vt:lpstr>
      <vt:lpstr>Hearing</vt:lpstr>
      <vt:lpstr>PowerPoint Presentation</vt:lpstr>
      <vt:lpstr>PowerPoint Presentation</vt:lpstr>
      <vt:lpstr>PowerPoint Presentation</vt:lpstr>
      <vt:lpstr>A few more ranges</vt:lpstr>
      <vt:lpstr>Infrasound</vt:lpstr>
      <vt:lpstr>Electric field detection</vt:lpstr>
      <vt:lpstr>The electric eel</vt:lpstr>
      <vt:lpstr>PowerPoint Presentation</vt:lpstr>
      <vt:lpstr>Magnetic field detection</vt:lpstr>
      <vt:lpstr>PowerPoint Presentation</vt:lpstr>
    </vt:vector>
  </TitlesOfParts>
  <Company>St. Marys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orientation responses in animals</dc:title>
  <dc:creator>Rick Wood</dc:creator>
  <cp:lastModifiedBy>User</cp:lastModifiedBy>
  <cp:revision>21</cp:revision>
  <dcterms:created xsi:type="dcterms:W3CDTF">2008-03-01T22:46:44Z</dcterms:created>
  <dcterms:modified xsi:type="dcterms:W3CDTF">2016-03-01T20:48:14Z</dcterms:modified>
</cp:coreProperties>
</file>